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2" r:id="rId11"/>
    <p:sldId id="263" r:id="rId12"/>
    <p:sldId id="268" r:id="rId13"/>
    <p:sldId id="271" r:id="rId14"/>
    <p:sldId id="269" r:id="rId15"/>
    <p:sldId id="272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hu-HU" dirty="0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endParaRPr lang="hu-H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  <a:endParaRPr lang="hu-H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Európa a Nagy Háború előtt és után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Multietnikus birodalmak: Ausztria-Magyarország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71" y="1825625"/>
            <a:ext cx="6029458" cy="4351338"/>
          </a:xfrm>
        </p:spPr>
      </p:pic>
    </p:spTree>
    <p:extLst>
      <p:ext uri="{BB962C8B-B14F-4D97-AF65-F5344CB8AC3E}">
        <p14:creationId xmlns:p14="http://schemas.microsoft.com/office/powerpoint/2010/main" val="140274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Multietnikus birodalmak: Oszmán Birodalom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22" y="1825625"/>
            <a:ext cx="8116156" cy="4351338"/>
          </a:xfrm>
        </p:spPr>
      </p:pic>
    </p:spTree>
    <p:extLst>
      <p:ext uri="{BB962C8B-B14F-4D97-AF65-F5344CB8AC3E}">
        <p14:creationId xmlns:p14="http://schemas.microsoft.com/office/powerpoint/2010/main" val="61909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Veszteségek…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/>
              <a:t>Szerbia: 16.67%-27.78% (750,000-1,250,000 fő)</a:t>
            </a:r>
          </a:p>
          <a:p>
            <a:r>
              <a:rPr lang="hu-HU" dirty="0"/>
              <a:t>   Oszmán Birodalom: 13.26%-15.36% (2,825,000-3,271,844 fő)</a:t>
            </a:r>
          </a:p>
          <a:p>
            <a:r>
              <a:rPr lang="hu-HU" dirty="0"/>
              <a:t>   Románia: 7.73%-8.88% (580,000-665,706 fő)</a:t>
            </a:r>
          </a:p>
          <a:p>
            <a:r>
              <a:rPr lang="hu-HU" dirty="0"/>
              <a:t>   Franciaország: 4.29%-4.39% (1,697,000-1,737,800 fő)</a:t>
            </a:r>
          </a:p>
          <a:p>
            <a:r>
              <a:rPr lang="hu-HU" dirty="0"/>
              <a:t>   Németország: 3.39%-4.32% (2,198,420-2,800,720 fő)</a:t>
            </a:r>
          </a:p>
          <a:p>
            <a:r>
              <a:rPr lang="hu-HU" dirty="0"/>
              <a:t>   Osztrák-Magyar Monarchia : 3.48%-4.05% (1,787,000-2,081,200 fő)</a:t>
            </a:r>
          </a:p>
          <a:p>
            <a:r>
              <a:rPr lang="hu-HU" dirty="0"/>
              <a:t>   Görögország: 3.23%-3.67% (155,000-176,000 fő)</a:t>
            </a:r>
          </a:p>
          <a:p>
            <a:r>
              <a:rPr lang="hu-HU" dirty="0"/>
              <a:t>   Bulgária: 3.41% (187,500 fő)</a:t>
            </a:r>
          </a:p>
          <a:p>
            <a:r>
              <a:rPr lang="hu-HU" dirty="0"/>
              <a:t>   Olaszország 2.96%-3.49% (1,052,400-1,243,400 fő)</a:t>
            </a:r>
          </a:p>
          <a:p>
            <a:r>
              <a:rPr lang="hu-HU" dirty="0"/>
              <a:t>   Nagy-Britannia: 1.79%-2.2% (826,746-1,012,075 fő)</a:t>
            </a:r>
          </a:p>
          <a:p>
            <a:r>
              <a:rPr lang="hu-HU" dirty="0"/>
              <a:t>   Belgium: 1.34%-1.95% (99,416-144,337 fő)</a:t>
            </a:r>
          </a:p>
          <a:p>
            <a:r>
              <a:rPr lang="hu-HU" dirty="0"/>
              <a:t>   Oroszország: 1.62%-1.94% (2,840,000-3,394,369 fő)</a:t>
            </a:r>
          </a:p>
          <a:p>
            <a:r>
              <a:rPr lang="hu-HU" dirty="0"/>
              <a:t>   USA: 0.13% (117,465 fő)</a:t>
            </a:r>
          </a:p>
          <a:p>
            <a:r>
              <a:rPr lang="hu-HU" dirty="0"/>
              <a:t>   India: 0.02% (64,449-73,895 fő)</a:t>
            </a:r>
          </a:p>
          <a:p>
            <a:r>
              <a:rPr lang="hu-HU" dirty="0"/>
              <a:t>   </a:t>
            </a:r>
            <a:r>
              <a:rPr lang="hu-HU" dirty="0" err="1"/>
              <a:t>Japan</a:t>
            </a:r>
            <a:r>
              <a:rPr lang="hu-HU" dirty="0"/>
              <a:t>: 0.01% (300-4,661 fő)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530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Párizs környéki békék: a „Négy Nagy”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1690688"/>
            <a:ext cx="7602583" cy="4514169"/>
          </a:xfrm>
        </p:spPr>
      </p:pic>
    </p:spTree>
    <p:extLst>
      <p:ext uri="{BB962C8B-B14F-4D97-AF65-F5344CB8AC3E}">
        <p14:creationId xmlns:p14="http://schemas.microsoft.com/office/powerpoint/2010/main" val="66506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„Békék” és következmények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versailles-i békerendszer</a:t>
            </a:r>
            <a:r>
              <a:rPr lang="hu-HU" dirty="0"/>
              <a:t>Wilsonizmus helyett francia </a:t>
            </a:r>
            <a:r>
              <a:rPr lang="hu-HU" dirty="0" smtClean="0"/>
              <a:t>béke</a:t>
            </a:r>
          </a:p>
          <a:p>
            <a:r>
              <a:rPr lang="hu-HU" dirty="0" smtClean="0"/>
              <a:t>Bolsevik veszély</a:t>
            </a:r>
          </a:p>
          <a:p>
            <a:r>
              <a:rPr lang="hu-HU" dirty="0" smtClean="0"/>
              <a:t>Európa hanyatlása: USA, Oroszország felemelkedése</a:t>
            </a:r>
          </a:p>
          <a:p>
            <a:r>
              <a:rPr lang="hu-HU" dirty="0" smtClean="0"/>
              <a:t>Ázsia ébredése</a:t>
            </a:r>
          </a:p>
          <a:p>
            <a:r>
              <a:rPr lang="hu-HU" dirty="0" smtClean="0"/>
              <a:t>Nemzetek szövetsége és az 1920-as </a:t>
            </a:r>
            <a:r>
              <a:rPr lang="hu-HU" smtClean="0"/>
              <a:t>antwerpeni olimpia</a:t>
            </a:r>
          </a:p>
          <a:p>
            <a:r>
              <a:rPr lang="hu-HU" dirty="0" smtClean="0"/>
              <a:t>Kisállami nacionalizmusok a birodalmak helyén</a:t>
            </a:r>
          </a:p>
          <a:p>
            <a:r>
              <a:rPr lang="hu-HU" dirty="0" smtClean="0"/>
              <a:t>antiszemitizmus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505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Lenin és Wilson között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12" y="2440718"/>
            <a:ext cx="3998976" cy="3121152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838"/>
            <a:ext cx="5181600" cy="3452911"/>
          </a:xfrm>
        </p:spPr>
      </p:pic>
    </p:spTree>
    <p:extLst>
      <p:ext uri="{BB962C8B-B14F-4D97-AF65-F5344CB8AC3E}">
        <p14:creationId xmlns:p14="http://schemas.microsoft.com/office/powerpoint/2010/main" val="154147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Monarchiák világa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3" y="1825625"/>
            <a:ext cx="5762654" cy="4351338"/>
          </a:xfrm>
        </p:spPr>
      </p:pic>
    </p:spTree>
    <p:extLst>
      <p:ext uri="{BB962C8B-B14F-4D97-AF65-F5344CB8AC3E}">
        <p14:creationId xmlns:p14="http://schemas.microsoft.com/office/powerpoint/2010/main" val="1594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Köztársaságok versenye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39" y="1825625"/>
            <a:ext cx="5765322" cy="4351338"/>
          </a:xfrm>
        </p:spPr>
      </p:pic>
    </p:spTree>
    <p:extLst>
      <p:ext uri="{BB962C8B-B14F-4D97-AF65-F5344CB8AC3E}">
        <p14:creationId xmlns:p14="http://schemas.microsoft.com/office/powerpoint/2010/main" val="343105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demográfiai ereje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Európa </a:t>
            </a:r>
            <a:r>
              <a:rPr lang="hu-HU" dirty="0"/>
              <a:t>népessége 1914-ben: 458 millió fő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Világ </a:t>
            </a:r>
            <a:r>
              <a:rPr lang="hu-HU" dirty="0"/>
              <a:t>népessége 1914-ben 1600 millió fő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004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vén kontinens országai egymás ellen feszülnek…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Szembenálló katonai tömbök 1914-ben:</a:t>
            </a:r>
          </a:p>
          <a:p>
            <a:r>
              <a:rPr lang="hu-HU" dirty="0"/>
              <a:t>Központi hatalmak: Németország, Osztrák-Magyar Monarchia, Törökország (1914 október), Bulgária (1915)</a:t>
            </a:r>
          </a:p>
          <a:p>
            <a:r>
              <a:rPr lang="hu-HU" dirty="0"/>
              <a:t>Antant hatalmak: Franciaország, Nagy-Britannia, Oroszország, Szerbia, Belgium, Olaszország (1915), Románia  (1916) Egyesült Államok (1917)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76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Hármasszövetség, illetve a Központi Hatalmak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67" y="1825625"/>
            <a:ext cx="6479265" cy="4351338"/>
          </a:xfrm>
        </p:spPr>
      </p:pic>
    </p:spTree>
    <p:extLst>
      <p:ext uri="{BB962C8B-B14F-4D97-AF65-F5344CB8AC3E}">
        <p14:creationId xmlns:p14="http://schemas.microsoft.com/office/powerpoint/2010/main" val="213284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Átállók…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2338252"/>
            <a:ext cx="8791303" cy="3579222"/>
          </a:xfrm>
        </p:spPr>
      </p:pic>
    </p:spTree>
    <p:extLst>
      <p:ext uri="{BB962C8B-B14F-4D97-AF65-F5344CB8AC3E}">
        <p14:creationId xmlns:p14="http://schemas.microsoft.com/office/powerpoint/2010/main" val="111193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antant hatalmak Európában 1914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85" y="1825625"/>
            <a:ext cx="7323430" cy="4351338"/>
          </a:xfrm>
        </p:spPr>
      </p:pic>
    </p:spTree>
    <p:extLst>
      <p:ext uri="{BB962C8B-B14F-4D97-AF65-F5344CB8AC3E}">
        <p14:creationId xmlns:p14="http://schemas.microsoft.com/office/powerpoint/2010/main" val="160288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Antant hatalmak, szövetségeseik és gyarmataik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77" y="1939905"/>
            <a:ext cx="9754445" cy="4122777"/>
          </a:xfrm>
        </p:spPr>
      </p:pic>
    </p:spTree>
    <p:extLst>
      <p:ext uri="{BB962C8B-B14F-4D97-AF65-F5344CB8AC3E}">
        <p14:creationId xmlns:p14="http://schemas.microsoft.com/office/powerpoint/2010/main" val="272641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27</TotalTime>
  <Words>321</Words>
  <Application>Microsoft Office PowerPoint</Application>
  <PresentationFormat>Szélesvásznú</PresentationFormat>
  <Paragraphs>46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Verdana</vt:lpstr>
      <vt:lpstr>Office-téma</vt:lpstr>
      <vt:lpstr>Európa a Nagy Háború előtt és után</vt:lpstr>
      <vt:lpstr>Monarchiák világa</vt:lpstr>
      <vt:lpstr>Köztársaságok versenye</vt:lpstr>
      <vt:lpstr>Európa demográfiai ereje</vt:lpstr>
      <vt:lpstr>A vén kontinens országai egymás ellen feszülnek…</vt:lpstr>
      <vt:lpstr>A Hármasszövetség, illetve a Központi Hatalmak</vt:lpstr>
      <vt:lpstr>Átállók…</vt:lpstr>
      <vt:lpstr>Az antant hatalmak Európában 1914</vt:lpstr>
      <vt:lpstr>Az Antant hatalmak, szövetségeseik és gyarmataik</vt:lpstr>
      <vt:lpstr>Multietnikus birodalmak: Ausztria-Magyarország</vt:lpstr>
      <vt:lpstr>Multietnikus birodalmak: Oszmán Birodalom</vt:lpstr>
      <vt:lpstr>Veszteségek…</vt:lpstr>
      <vt:lpstr>Párizs környéki békék: a „Négy Nagy”</vt:lpstr>
      <vt:lpstr>„Békék” és következmények</vt:lpstr>
      <vt:lpstr>Európa Lenin és Wilson között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Hatos Pál</cp:lastModifiedBy>
  <cp:revision>6</cp:revision>
  <dcterms:created xsi:type="dcterms:W3CDTF">2020-01-30T10:32:07Z</dcterms:created>
  <dcterms:modified xsi:type="dcterms:W3CDTF">2020-09-08T05:29:30Z</dcterms:modified>
</cp:coreProperties>
</file>